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76" r:id="rId5"/>
    <p:sldId id="257" r:id="rId6"/>
    <p:sldId id="258" r:id="rId7"/>
    <p:sldId id="259" r:id="rId8"/>
    <p:sldId id="260" r:id="rId9"/>
    <p:sldId id="270" r:id="rId10"/>
    <p:sldId id="271" r:id="rId11"/>
    <p:sldId id="261" r:id="rId12"/>
    <p:sldId id="262" r:id="rId13"/>
    <p:sldId id="279" r:id="rId14"/>
    <p:sldId id="280" r:id="rId15"/>
    <p:sldId id="281" r:id="rId16"/>
    <p:sldId id="282" r:id="rId17"/>
    <p:sldId id="283" r:id="rId18"/>
    <p:sldId id="284" r:id="rId19"/>
    <p:sldId id="285" r:id="rId20"/>
    <p:sldId id="286" r:id="rId21"/>
    <p:sldId id="278" r:id="rId22"/>
    <p:sldId id="263" r:id="rId23"/>
    <p:sldId id="264" r:id="rId24"/>
    <p:sldId id="265" r:id="rId25"/>
    <p:sldId id="266" r:id="rId26"/>
    <p:sldId id="267" r:id="rId27"/>
    <p:sldId id="277" r:id="rId28"/>
    <p:sldId id="268" r:id="rId29"/>
    <p:sldId id="269" r:id="rId30"/>
    <p:sldId id="272" r:id="rId31"/>
    <p:sldId id="27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CDAFB42-68D9-45AC-9A97-6CFE7FF83D36}" type="datetimeFigureOut">
              <a:rPr lang="en-US" smtClean="0"/>
              <a:pPr/>
              <a:t>5/30/2013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9B3389-6672-4167-87A5-17826D606BA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DAFB42-68D9-45AC-9A97-6CFE7FF83D36}"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B3389-6672-4167-87A5-17826D606B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E9B3389-6672-4167-87A5-17826D606BA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DAFB42-68D9-45AC-9A97-6CFE7FF83D36}"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DAFB42-68D9-45AC-9A97-6CFE7FF83D36}" type="datetimeFigureOut">
              <a:rPr lang="en-US" smtClean="0"/>
              <a:pPr/>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E9B3389-6672-4167-87A5-17826D606BA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CDAFB42-68D9-45AC-9A97-6CFE7FF83D36}" type="datetimeFigureOut">
              <a:rPr lang="en-US" smtClean="0"/>
              <a:pPr/>
              <a:t>5/30/2013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9B3389-6672-4167-87A5-17826D606BA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CDAFB42-68D9-45AC-9A97-6CFE7FF83D36}" type="datetimeFigureOut">
              <a:rPr lang="en-US" smtClean="0"/>
              <a:pPr/>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B3389-6672-4167-87A5-17826D606BA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DAFB42-68D9-45AC-9A97-6CFE7FF83D36}" type="datetimeFigureOut">
              <a:rPr lang="en-US" smtClean="0"/>
              <a:pPr/>
              <a:t>5/30/2013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E9B3389-6672-4167-87A5-17826D606BA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DAFB42-68D9-45AC-9A97-6CFE7FF83D36}" type="datetimeFigureOut">
              <a:rPr lang="en-US" smtClean="0"/>
              <a:pPr/>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E9B3389-6672-4167-87A5-17826D606B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CDAFB42-68D9-45AC-9A97-6CFE7FF83D36}" type="datetimeFigureOut">
              <a:rPr lang="en-US" smtClean="0"/>
              <a:pPr/>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E9B3389-6672-4167-87A5-17826D606B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9B3389-6672-4167-87A5-17826D606BA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CDAFB42-68D9-45AC-9A97-6CFE7FF83D36}" type="datetimeFigureOut">
              <a:rPr lang="en-US" smtClean="0"/>
              <a:pPr/>
              <a:t>5/30/2013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E9B3389-6672-4167-87A5-17826D606BA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CDAFB42-68D9-45AC-9A97-6CFE7FF83D36}" type="datetimeFigureOut">
              <a:rPr lang="en-US" smtClean="0"/>
              <a:pPr/>
              <a:t>5/30/2013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CDAFB42-68D9-45AC-9A97-6CFE7FF83D36}" type="datetimeFigureOut">
              <a:rPr lang="en-US" smtClean="0"/>
              <a:pPr/>
              <a:t>5/30/2013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E9B3389-6672-4167-87A5-17826D606BA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mailto:CMH@CFBH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fbhn.org/community-resources.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CFBHN Children’s Mental Health</a:t>
            </a:r>
            <a:endParaRPr lang="en-US" dirty="0"/>
          </a:p>
        </p:txBody>
      </p:sp>
      <p:pic>
        <p:nvPicPr>
          <p:cNvPr id="4" name="Picture 3" descr="hammerhead_shark-khalif.jpg"/>
          <p:cNvPicPr>
            <a:picLocks noChangeAspect="1"/>
          </p:cNvPicPr>
          <p:nvPr/>
        </p:nvPicPr>
        <p:blipFill>
          <a:blip r:embed="rId2" cstate="print"/>
          <a:stretch>
            <a:fillRect/>
          </a:stretch>
        </p:blipFill>
        <p:spPr>
          <a:xfrm>
            <a:off x="1066800" y="3505200"/>
            <a:ext cx="6858000" cy="2571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2 of roles</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7. 		Children’s Service Program Manager will ensure receipt of and review all TGH, SIPP, and RCC monthly reports and/or treatment plans/reviews.</a:t>
            </a:r>
          </a:p>
          <a:p>
            <a:pPr>
              <a:buNone/>
            </a:pPr>
            <a:r>
              <a:rPr lang="en-US" dirty="0" smtClean="0"/>
              <a:t>8. 	Children’s Service Program Manager will provide a monthly report to Provider Services Manager, SAMH and AHCA on utilization of SIPP and TGH waitlist and census </a:t>
            </a:r>
          </a:p>
          <a:p>
            <a:pPr>
              <a:buNone/>
            </a:pPr>
            <a:r>
              <a:rPr lang="en-US" dirty="0" smtClean="0"/>
              <a:t>9. 	Children’s Service Program Manager will coordinate with state agencies if programs are placed on holds or moratoriums.</a:t>
            </a:r>
          </a:p>
          <a:p>
            <a:pPr>
              <a:buNone/>
            </a:pPr>
            <a:r>
              <a:rPr lang="en-US" dirty="0" smtClean="0"/>
              <a:t>10. 	The Care Coordinator will Track utilization of the SIPP beds on a spreadsheet and report on utilization to both the Program Manager and Utilization Manager</a:t>
            </a:r>
          </a:p>
          <a:p>
            <a:pPr>
              <a:buNone/>
            </a:pPr>
            <a:r>
              <a:rPr lang="en-US" dirty="0" smtClean="0"/>
              <a:t>11. 	The Care Coordinator will maintain a current list of resources that may be used for referrals for youth and ensure youths on waiting lists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CSST </a:t>
            </a:r>
            <a:r>
              <a:rPr lang="en-US" dirty="0" err="1" smtClean="0"/>
              <a:t>Staffings</a:t>
            </a:r>
            <a:r>
              <a:rPr lang="en-US" dirty="0" smtClean="0"/>
              <a:t> </a:t>
            </a:r>
            <a:endParaRPr lang="en-US" dirty="0"/>
          </a:p>
        </p:txBody>
      </p:sp>
      <p:sp>
        <p:nvSpPr>
          <p:cNvPr id="3" name="Content Placeholder 2"/>
          <p:cNvSpPr>
            <a:spLocks noGrp="1"/>
          </p:cNvSpPr>
          <p:nvPr>
            <p:ph sz="quarter" idx="1"/>
          </p:nvPr>
        </p:nvSpPr>
        <p:spPr/>
        <p:txBody>
          <a:bodyPr>
            <a:normAutofit fontScale="85000" lnSpcReduction="20000"/>
          </a:bodyPr>
          <a:lstStyle/>
          <a:p>
            <a:pPr hangingPunct="0"/>
            <a:r>
              <a:rPr lang="en-US" dirty="0" smtClean="0"/>
              <a:t>CSST Staffing=</a:t>
            </a:r>
            <a:r>
              <a:rPr lang="en-US" dirty="0"/>
              <a:t>The Child Specific Staffing Team is </a:t>
            </a:r>
            <a:r>
              <a:rPr lang="en-US" b="1" dirty="0"/>
              <a:t>not for an emergency placement.  </a:t>
            </a:r>
            <a:r>
              <a:rPr lang="en-US" dirty="0"/>
              <a:t>The Team will read through the information provided by the family and assist the family in clarifying what has and has not worked therapeutically.  The team may identify resources that are available in the community that have not been tried and would be appropriate and helpful for the family. </a:t>
            </a:r>
          </a:p>
          <a:p>
            <a:r>
              <a:rPr lang="en-US" dirty="0"/>
              <a:t>The staffing team may be comprised of the following: AHCA/Medicaid, Central Florida Behavioral Health Network, Inc or designee, Parent/Guardian, Child, the treating provider, and the parent/guardian invitees such as the Department of Juvenile Justice (DJJ), School Liaison (SEDNET), Family Advocate, or other persons invited by the family.</a:t>
            </a:r>
            <a:r>
              <a:rPr lang="en-US" b="1" dirty="0"/>
              <a:t>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CSST Staffing Sites</a:t>
            </a:r>
            <a:endParaRPr lang="en-US" dirty="0"/>
          </a:p>
        </p:txBody>
      </p:sp>
      <p:sp>
        <p:nvSpPr>
          <p:cNvPr id="3" name="Content Placeholder 2"/>
          <p:cNvSpPr>
            <a:spLocks noGrp="1"/>
          </p:cNvSpPr>
          <p:nvPr>
            <p:ph sz="quarter" idx="1"/>
          </p:nvPr>
        </p:nvSpPr>
        <p:spPr/>
        <p:txBody>
          <a:bodyPr>
            <a:normAutofit/>
          </a:bodyPr>
          <a:lstStyle/>
          <a:p>
            <a:pPr marL="514350" indent="-514350">
              <a:buAutoNum type="arabicParenR"/>
            </a:pPr>
            <a:r>
              <a:rPr lang="en-US" sz="1400" dirty="0" smtClean="0"/>
              <a:t>Youth Family Alternatives for Pasco residents</a:t>
            </a:r>
          </a:p>
          <a:p>
            <a:pPr marL="514350" indent="-514350">
              <a:buAutoNum type="arabicParenR"/>
            </a:pPr>
            <a:r>
              <a:rPr lang="en-US" sz="1400" dirty="0" smtClean="0"/>
              <a:t>Directions For Mental Health for Pinellas residents</a:t>
            </a:r>
          </a:p>
          <a:p>
            <a:pPr marL="514350" indent="-514350">
              <a:buAutoNum type="arabicParenR"/>
            </a:pPr>
            <a:r>
              <a:rPr lang="en-US" sz="1400" dirty="0" smtClean="0"/>
              <a:t>Success for Kids for Hillsborough residents</a:t>
            </a:r>
          </a:p>
          <a:p>
            <a:pPr marL="514350" indent="-514350">
              <a:buAutoNum type="arabicParenR"/>
            </a:pPr>
            <a:r>
              <a:rPr lang="en-US" sz="1400" dirty="0" smtClean="0"/>
              <a:t>Lee Mental Health for Lee County residents</a:t>
            </a:r>
          </a:p>
          <a:p>
            <a:pPr marL="514350" indent="-514350">
              <a:buAutoNum type="arabicParenR"/>
            </a:pPr>
            <a:r>
              <a:rPr lang="en-US" sz="1400" dirty="0" smtClean="0"/>
              <a:t>Coastal for Sarasota/</a:t>
            </a:r>
            <a:r>
              <a:rPr lang="en-US" sz="1400" dirty="0" err="1" smtClean="0"/>
              <a:t>Desota</a:t>
            </a:r>
            <a:r>
              <a:rPr lang="en-US" sz="1400" dirty="0" smtClean="0"/>
              <a:t> County residents</a:t>
            </a:r>
          </a:p>
          <a:p>
            <a:pPr marL="514350" indent="-514350">
              <a:buAutoNum type="arabicParenR"/>
            </a:pPr>
            <a:r>
              <a:rPr lang="en-US" sz="1400" dirty="0" smtClean="0"/>
              <a:t>David Lawrence Center for Collier County residents</a:t>
            </a:r>
          </a:p>
          <a:p>
            <a:pPr marL="514350" indent="-514350">
              <a:buAutoNum type="arabicParenR"/>
            </a:pPr>
            <a:r>
              <a:rPr lang="en-US" sz="1400" dirty="0" smtClean="0"/>
              <a:t>Manatee Glens for Manatee County residents</a:t>
            </a:r>
          </a:p>
          <a:p>
            <a:pPr marL="514350" indent="-514350">
              <a:buAutoNum type="arabicParenR"/>
            </a:pPr>
            <a:r>
              <a:rPr lang="en-US" sz="1400" dirty="0" smtClean="0"/>
              <a:t>Charlotte Behavioral Health for Charlotte County </a:t>
            </a:r>
            <a:r>
              <a:rPr lang="en-US" sz="1400" dirty="0" smtClean="0"/>
              <a:t>residents</a:t>
            </a:r>
          </a:p>
          <a:p>
            <a:pPr marL="514350" indent="-514350">
              <a:buAutoNum type="arabicParenR"/>
            </a:pPr>
            <a:r>
              <a:rPr lang="en-US" sz="1400" dirty="0" smtClean="0"/>
              <a:t>Peace River for Polk, Hardee, Highland Counties</a:t>
            </a:r>
            <a:endParaRPr lang="en-US" sz="1400" dirty="0" smtClean="0"/>
          </a:p>
          <a:p>
            <a:pPr marL="514350" indent="-514350">
              <a:buAutoNum type="arabicParenR"/>
            </a:pPr>
            <a:endParaRPr lang="en-US" sz="1400" dirty="0" smtClean="0"/>
          </a:p>
          <a:p>
            <a:pPr marL="514350" indent="-514350">
              <a:buNone/>
            </a:pPr>
            <a:r>
              <a:rPr lang="en-US" sz="1400" dirty="0" smtClean="0"/>
              <a:t>Each staffing occurs once a month in each county except in Pinellas which occurs twice a month at Directions for Mental Health</a:t>
            </a:r>
          </a:p>
          <a:p>
            <a:pPr marL="514350" indent="-514350">
              <a:buNone/>
            </a:pPr>
            <a:r>
              <a:rPr lang="en-US" sz="1400" b="1" i="1" dirty="0" smtClean="0"/>
              <a:t>A family may choose to Waive the CSST staffing and send the completed packet to CSST Facilitator with program of choice for only the SIPP level of care</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smtClean="0"/>
              <a:t>CSST Packet Documentation Requirements</a:t>
            </a:r>
            <a:br>
              <a:rPr lang="en-US" sz="3600" i="1" dirty="0" smtClean="0"/>
            </a:br>
            <a:endParaRPr lang="en-US" dirty="0"/>
          </a:p>
        </p:txBody>
      </p:sp>
      <p:sp>
        <p:nvSpPr>
          <p:cNvPr id="3" name="Content Placeholder 2"/>
          <p:cNvSpPr>
            <a:spLocks noGrp="1"/>
          </p:cNvSpPr>
          <p:nvPr>
            <p:ph sz="quarter" idx="1"/>
          </p:nvPr>
        </p:nvSpPr>
        <p:spPr/>
        <p:txBody>
          <a:bodyPr>
            <a:normAutofit fontScale="55000" lnSpcReduction="20000"/>
          </a:bodyPr>
          <a:lstStyle/>
          <a:p>
            <a:pPr hangingPunct="0">
              <a:buNone/>
            </a:pPr>
            <a:endParaRPr lang="en-US" sz="3600" i="1" dirty="0" smtClean="0"/>
          </a:p>
          <a:p>
            <a:r>
              <a:rPr lang="en-US" sz="2800" dirty="0" smtClean="0"/>
              <a:t>  </a:t>
            </a:r>
            <a:r>
              <a:rPr lang="en-US" sz="2800" b="1" dirty="0" smtClean="0"/>
              <a:t>A Psychiatric  or Psychological Evaluation with recommendation for Statewide Inpatient Psychiatric Program or Group Home level of care within the last year completed by a licensed psychologist or psychiatrist that must include</a:t>
            </a:r>
            <a:r>
              <a:rPr lang="en-US" sz="4800" b="1" dirty="0" smtClean="0"/>
              <a:t>:</a:t>
            </a:r>
            <a:r>
              <a:rPr lang="en-US" sz="4800" dirty="0" smtClean="0"/>
              <a:t> </a:t>
            </a:r>
            <a:endParaRPr lang="en-US" sz="4400" dirty="0" smtClean="0"/>
          </a:p>
          <a:p>
            <a:pPr lvl="1"/>
            <a:r>
              <a:rPr lang="en-US" sz="2400" dirty="0" smtClean="0"/>
              <a:t>The child has an emotional disturbance as defined in Section 394.492(5), F.S., or a serious emotional disturbance as defined in Section 394.492(6), F.S.;</a:t>
            </a:r>
            <a:endParaRPr lang="en-US" sz="4000" dirty="0" smtClean="0"/>
          </a:p>
          <a:p>
            <a:pPr lvl="1"/>
            <a:r>
              <a:rPr lang="en-US" sz="2400" dirty="0" smtClean="0"/>
              <a:t>The emotional disturbance or serious emotional disturbance requires treatment in a residential treatment center; please specify Statewide Inpatient Psychiatric Program for Medicaid funded/eligible children or Residential Treatment Center for Non-Medicaid funded children or Specialized Therapeutic Group Care,</a:t>
            </a:r>
            <a:endParaRPr lang="en-US" sz="4000" dirty="0" smtClean="0"/>
          </a:p>
          <a:p>
            <a:pPr lvl="1"/>
            <a:r>
              <a:rPr lang="en-US" sz="2400" dirty="0" smtClean="0"/>
              <a:t>All available treatment that is less restrictive than residential treatment has been considered or is unavailable;</a:t>
            </a:r>
            <a:endParaRPr lang="en-US" sz="4000" dirty="0" smtClean="0"/>
          </a:p>
          <a:p>
            <a:pPr lvl="1"/>
            <a:r>
              <a:rPr lang="en-US" sz="2400" dirty="0" smtClean="0"/>
              <a:t>The treatment provided in the residential treatment center is reasonably likely to resolve the child’s presenting problems as identified by the licensed psychologist or psychiatrist;</a:t>
            </a:r>
            <a:endParaRPr lang="en-US" sz="4000" dirty="0" smtClean="0"/>
          </a:p>
          <a:p>
            <a:pPr lvl="1"/>
            <a:r>
              <a:rPr lang="en-US" sz="2400" dirty="0" smtClean="0"/>
              <a:t>The treatment facility is qualified by staff, program and equipment to give the care and treatment required by the child’s condition, age, and cognitive ability;</a:t>
            </a:r>
            <a:endParaRPr lang="en-US" sz="4000" dirty="0" smtClean="0"/>
          </a:p>
          <a:p>
            <a:pPr lvl="1"/>
            <a:r>
              <a:rPr lang="en-US" sz="2400" dirty="0" smtClean="0"/>
              <a:t>The child is under the age of 18; and</a:t>
            </a:r>
            <a:endParaRPr lang="en-US" sz="4000" dirty="0" smtClean="0"/>
          </a:p>
          <a:p>
            <a:pPr lvl="1"/>
            <a:r>
              <a:rPr lang="en-US" sz="2400" dirty="0" smtClean="0"/>
              <a:t>The nature, purpose and expected length of the treatment Stay has been explained to the child and the child’s parent or guardian.</a:t>
            </a:r>
            <a:endParaRPr lang="en-US" sz="4000" dirty="0" smtClean="0"/>
          </a:p>
          <a:p>
            <a:r>
              <a:rPr lang="en-US" sz="2800" b="1" dirty="0" smtClean="0"/>
              <a:t> </a:t>
            </a:r>
            <a:endParaRPr lang="en-US" sz="4400" dirty="0" smtClean="0"/>
          </a:p>
          <a:p>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A letter completed by the licensed psychologist or psychiatrist stating need for Therapeutic Group Home level of care or Statewide Inpatient Psychiatric Program level of care based on above criteria. The letter must include the criteria stated above and how that level of care will benefit the child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Previous Clinical Information which includes the following:</a:t>
            </a:r>
            <a:endParaRPr lang="en-US" dirty="0" smtClean="0"/>
          </a:p>
          <a:p>
            <a:pPr lvl="0">
              <a:buNone/>
            </a:pPr>
            <a:r>
              <a:rPr lang="en-US" dirty="0" smtClean="0"/>
              <a:t>	Previous Clinical Information (i.e., admission reports, evaluations, discharge summaries) from Baker Acts, Residential &amp; Inpatient Admissions, Partial Hospitalizations, Outpatient Treatment,</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US" sz="2800" b="1" dirty="0" smtClean="0"/>
              <a:t>Foster Care Only</a:t>
            </a:r>
            <a:r>
              <a:rPr lang="en-US" sz="2800" dirty="0" smtClean="0"/>
              <a:t> for </a:t>
            </a:r>
            <a:r>
              <a:rPr lang="en-US" sz="2800" b="1" dirty="0" smtClean="0"/>
              <a:t>SIPP </a:t>
            </a:r>
            <a:r>
              <a:rPr lang="en-US" sz="2800" dirty="0" smtClean="0"/>
              <a:t>(</a:t>
            </a:r>
            <a:r>
              <a:rPr lang="en-US" sz="2800" i="1" dirty="0" smtClean="0"/>
              <a:t>plus</a:t>
            </a:r>
            <a:r>
              <a:rPr lang="en-US" sz="2800" dirty="0" smtClean="0"/>
              <a:t> above documents, if applicable):</a:t>
            </a:r>
            <a:endParaRPr lang="en-US" sz="4400" dirty="0" smtClean="0"/>
          </a:p>
          <a:p>
            <a:pPr lvl="2"/>
            <a:r>
              <a:rPr lang="en-US" dirty="0" smtClean="0"/>
              <a:t>Suitability Assessment   </a:t>
            </a:r>
            <a:endParaRPr lang="en-US" sz="3600" dirty="0" smtClean="0"/>
          </a:p>
          <a:p>
            <a:pPr lvl="2"/>
            <a:r>
              <a:rPr lang="en-US" dirty="0" smtClean="0"/>
              <a:t>Comprehensive Assessment		</a:t>
            </a:r>
            <a:endParaRPr lang="en-US" sz="3600" dirty="0" smtClean="0"/>
          </a:p>
          <a:p>
            <a:pPr lvl="2"/>
            <a:r>
              <a:rPr lang="en-US" dirty="0" smtClean="0"/>
              <a:t>Court Order for residential care</a:t>
            </a:r>
            <a:endParaRPr lang="en-US" sz="3600" dirty="0" smtClean="0"/>
          </a:p>
          <a:p>
            <a:pPr lvl="2"/>
            <a:r>
              <a:rPr lang="en-US" dirty="0" smtClean="0"/>
              <a:t>Court Order for medications</a:t>
            </a:r>
            <a:endParaRPr lang="en-US" sz="36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Completed Children Specific Staffing Team (CSST) Application with release of information forms completed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Completion of Summary Form in back of application for any waived staffing with program of choice identified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Medical &amp; School Records (Please include </a:t>
            </a:r>
            <a:r>
              <a:rPr lang="en-US" b="1" u="sng" dirty="0" smtClean="0"/>
              <a:t>physical</a:t>
            </a:r>
            <a:r>
              <a:rPr lang="en-US" b="1" dirty="0" smtClean="0"/>
              <a:t> and any </a:t>
            </a:r>
            <a:r>
              <a:rPr lang="en-US" b="1" u="sng" dirty="0" smtClean="0"/>
              <a:t>medical records information</a:t>
            </a:r>
            <a:r>
              <a:rPr lang="en-US" b="1" dirty="0" smtClean="0"/>
              <a:t> that would be pertinent to treatment).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History of CFBHN: CFBHN is a not for profit 501 (c) (3) community services network incorporated in 1997 as a collaboration of substance abuse providers in Hillsborough County. Currently CFBHN contracts with over sixty provider organizations to offer a full array of mental health and substance abuse services in the </a:t>
            </a:r>
            <a:r>
              <a:rPr lang="en-US" dirty="0" err="1" smtClean="0"/>
              <a:t>SunCoast</a:t>
            </a:r>
            <a:r>
              <a:rPr lang="en-US" dirty="0" smtClean="0"/>
              <a:t> region and Circuit 10. The geographic area served spans from Pasco in the north, throughout the Tampa Bay area, east through Polk, Highlands and Hardee and south from Desoto to Lee counties. The range of services includes acute care, residential treatment, housing, medical, outpatient and recovery support services. Substance abuse prevention services are also provided for at-risk children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1800" b="1" dirty="0" smtClean="0"/>
              <a:t>Copy of Birth Certificate and Social Security Card</a:t>
            </a:r>
            <a:endParaRPr lang="en-US" sz="1800" dirty="0" smtClean="0"/>
          </a:p>
          <a:p>
            <a:r>
              <a:rPr lang="en-US" sz="1800" b="1" dirty="0" smtClean="0"/>
              <a:t>  Immunization Records</a:t>
            </a:r>
            <a:endParaRPr lang="en-US" sz="1800" dirty="0" smtClean="0"/>
          </a:p>
          <a:p>
            <a:r>
              <a:rPr lang="en-US" sz="1800" b="1" dirty="0" smtClean="0"/>
              <a:t>  Medical Stability Clearance and Dental Clearance -Physical within last 90 days</a:t>
            </a:r>
            <a:endParaRPr lang="en-US" sz="1800" dirty="0" smtClean="0"/>
          </a:p>
          <a:p>
            <a:r>
              <a:rPr lang="en-US" sz="1800" b="1" dirty="0" smtClean="0"/>
              <a:t>  IEP, if in Special Education (ESE Classification) or last Report Card, if Regular Education</a:t>
            </a:r>
            <a:endParaRPr lang="en-US" sz="1800" dirty="0" smtClean="0"/>
          </a:p>
          <a:p>
            <a:pPr lvl="0"/>
            <a:r>
              <a:rPr lang="en-US" sz="1800" b="1" dirty="0" smtClean="0"/>
              <a:t>Most Recent IQ Score with supported documentation</a:t>
            </a:r>
            <a:endParaRPr lang="en-US" sz="1800" dirty="0" smtClean="0"/>
          </a:p>
          <a:p>
            <a:r>
              <a:rPr lang="en-US" sz="1800" b="1" dirty="0" smtClean="0"/>
              <a:t>DJJ JJIS History Form (If Applicable)</a:t>
            </a:r>
            <a:endParaRPr lang="en-US" sz="1800" dirty="0" smtClean="0"/>
          </a:p>
          <a:p>
            <a:r>
              <a:rPr lang="en-US" sz="1800" b="1" dirty="0" smtClean="0"/>
              <a:t>  Identification of a Targeted Case Manager (TCM) in Parent/Guardian County</a:t>
            </a:r>
            <a:endParaRPr lang="en-US" sz="1800" dirty="0" smtClean="0"/>
          </a:p>
          <a:p>
            <a:pPr>
              <a:buNone/>
            </a:pP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Specialized Populations: Autism, Major Medical Conditions, Mental Retardation, Primary Substance abuse diagnosis rule out for SIPP</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SIPPS and TGH</a:t>
            </a:r>
            <a:endParaRPr lang="en-US" dirty="0"/>
          </a:p>
        </p:txBody>
      </p:sp>
      <p:sp>
        <p:nvSpPr>
          <p:cNvPr id="3" name="Content Placeholder 2"/>
          <p:cNvSpPr>
            <a:spLocks noGrp="1"/>
          </p:cNvSpPr>
          <p:nvPr>
            <p:ph sz="quarter" idx="1"/>
          </p:nvPr>
        </p:nvSpPr>
        <p:spPr/>
        <p:txBody>
          <a:bodyPr/>
          <a:lstStyle/>
          <a:p>
            <a:pPr>
              <a:buNone/>
            </a:pPr>
            <a:r>
              <a:rPr lang="en-US" sz="2000" u="sng" dirty="0" smtClean="0"/>
              <a:t>Statewide Inpatient Psychiatric Program</a:t>
            </a:r>
          </a:p>
          <a:p>
            <a:pPr>
              <a:buAutoNum type="arabicPeriod"/>
            </a:pPr>
            <a:r>
              <a:rPr lang="en-US" sz="1600" dirty="0" err="1" smtClean="0"/>
              <a:t>Baycare</a:t>
            </a:r>
            <a:r>
              <a:rPr lang="en-US" sz="1600" dirty="0" smtClean="0"/>
              <a:t> =New Port Richey</a:t>
            </a:r>
          </a:p>
          <a:p>
            <a:pPr>
              <a:buAutoNum type="arabicPeriod"/>
            </a:pPr>
            <a:r>
              <a:rPr lang="en-US" sz="1600" dirty="0" smtClean="0"/>
              <a:t>Manatee Palms=Bradenton</a:t>
            </a:r>
          </a:p>
          <a:p>
            <a:pPr>
              <a:buAutoNum type="arabicPeriod"/>
            </a:pPr>
            <a:r>
              <a:rPr lang="en-US" sz="1600" dirty="0" smtClean="0"/>
              <a:t>University Behavioral Center=Orlando</a:t>
            </a:r>
          </a:p>
          <a:p>
            <a:pPr>
              <a:buAutoNum type="arabicPeriod"/>
            </a:pPr>
            <a:r>
              <a:rPr lang="en-US" sz="1600" dirty="0" smtClean="0"/>
              <a:t>Devereux=Orlando</a:t>
            </a:r>
          </a:p>
          <a:p>
            <a:pPr>
              <a:buAutoNum type="arabicPeriod"/>
            </a:pPr>
            <a:r>
              <a:rPr lang="en-US" sz="1600" dirty="0" smtClean="0"/>
              <a:t>Sandy Pines=Tequesta</a:t>
            </a:r>
          </a:p>
          <a:p>
            <a:pPr>
              <a:buAutoNum type="arabicPeriod"/>
            </a:pPr>
            <a:r>
              <a:rPr lang="en-US" sz="1600" dirty="0" smtClean="0"/>
              <a:t>Vines=Ocala</a:t>
            </a:r>
          </a:p>
          <a:p>
            <a:pPr>
              <a:buAutoNum type="arabicPeriod"/>
            </a:pPr>
            <a:r>
              <a:rPr lang="en-US" sz="1600" dirty="0" smtClean="0"/>
              <a:t>Alternative Family Care=Hollywood</a:t>
            </a:r>
          </a:p>
          <a:p>
            <a:pPr>
              <a:buAutoNum type="arabicPeriod"/>
            </a:pPr>
            <a:r>
              <a:rPr lang="en-US" sz="1600" dirty="0" smtClean="0"/>
              <a:t>Daniel Memorial=Jacksonville</a:t>
            </a:r>
          </a:p>
          <a:p>
            <a:pPr>
              <a:buAutoNum type="arabicPeriod"/>
            </a:pPr>
            <a:r>
              <a:rPr lang="en-US" sz="1600" dirty="0" smtClean="0"/>
              <a:t>Jackson Memorial=Miami</a:t>
            </a:r>
          </a:p>
          <a:p>
            <a:pPr>
              <a:buAutoNum type="arabicPeriod"/>
            </a:pPr>
            <a:r>
              <a:rPr lang="en-US" sz="1600" dirty="0" smtClean="0"/>
              <a:t>Citrus Dade/</a:t>
            </a:r>
            <a:r>
              <a:rPr lang="en-US" sz="1600" dirty="0" err="1" smtClean="0"/>
              <a:t>Rits</a:t>
            </a:r>
            <a:r>
              <a:rPr lang="en-US" sz="1600" dirty="0" smtClean="0"/>
              <a:t>=Hialeah</a:t>
            </a:r>
          </a:p>
          <a:p>
            <a:pPr>
              <a:buAutoNum type="arabicPeriod"/>
            </a:pPr>
            <a:r>
              <a:rPr lang="en-US" sz="1600" dirty="0" smtClean="0"/>
              <a:t>Citrus Broward=Pembroke Pines</a:t>
            </a:r>
          </a:p>
          <a:p>
            <a:pPr>
              <a:buAutoNum type="arabicPeriod"/>
            </a:pPr>
            <a:r>
              <a:rPr lang="en-US" sz="1600" dirty="0" smtClean="0"/>
              <a:t>Lakeview Center=Pensacola</a:t>
            </a:r>
          </a:p>
          <a:p>
            <a:pPr>
              <a:buNone/>
            </a:pPr>
            <a:endParaRPr lang="en-US" sz="1600" dirty="0" smtClean="0"/>
          </a:p>
          <a:p>
            <a:pPr>
              <a:buAutoNum type="arabicPeriod"/>
            </a:pPr>
            <a:endParaRPr lang="en-US"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TGH</a:t>
            </a:r>
            <a:endParaRPr lang="en-US" dirty="0"/>
          </a:p>
        </p:txBody>
      </p:sp>
      <p:sp>
        <p:nvSpPr>
          <p:cNvPr id="3" name="Content Placeholder 2"/>
          <p:cNvSpPr>
            <a:spLocks noGrp="1"/>
          </p:cNvSpPr>
          <p:nvPr>
            <p:ph sz="quarter" idx="1"/>
          </p:nvPr>
        </p:nvSpPr>
        <p:spPr/>
        <p:txBody>
          <a:bodyPr>
            <a:normAutofit fontScale="70000" lnSpcReduction="20000"/>
          </a:bodyPr>
          <a:lstStyle/>
          <a:p>
            <a:pPr hangingPunct="0">
              <a:buNone/>
            </a:pPr>
            <a:r>
              <a:rPr lang="en-US" b="1" dirty="0" smtClean="0"/>
              <a:t>1.	Carlton Manor=St. Pete</a:t>
            </a:r>
            <a:r>
              <a:rPr lang="en-US" b="1" dirty="0"/>
              <a:t>		BOYS ONLY			</a:t>
            </a:r>
          </a:p>
          <a:p>
            <a:pPr hangingPunct="0">
              <a:buNone/>
            </a:pPr>
            <a:r>
              <a:rPr lang="en-US" dirty="0"/>
              <a:t>					</a:t>
            </a:r>
            <a:endParaRPr lang="en-US" b="1" dirty="0"/>
          </a:p>
          <a:p>
            <a:pPr hangingPunct="0">
              <a:buNone/>
            </a:pPr>
            <a:r>
              <a:rPr lang="en-US" dirty="0"/>
              <a:t>		</a:t>
            </a:r>
            <a:endParaRPr lang="en-US" b="1" dirty="0"/>
          </a:p>
          <a:p>
            <a:pPr hangingPunct="0">
              <a:buNone/>
            </a:pPr>
            <a:r>
              <a:rPr lang="en-US" dirty="0"/>
              <a:t> </a:t>
            </a:r>
            <a:endParaRPr lang="en-US" b="1" dirty="0"/>
          </a:p>
          <a:p>
            <a:pPr hangingPunct="0">
              <a:buNone/>
            </a:pPr>
            <a:r>
              <a:rPr lang="en-US" b="1" dirty="0" smtClean="0"/>
              <a:t>2.	PEMHS=St. Pete</a:t>
            </a:r>
            <a:r>
              <a:rPr lang="en-US" b="1" dirty="0"/>
              <a:t>						</a:t>
            </a:r>
            <a:r>
              <a:rPr lang="en-US" dirty="0"/>
              <a:t>					</a:t>
            </a:r>
            <a:endParaRPr lang="en-US" b="1" dirty="0"/>
          </a:p>
          <a:p>
            <a:pPr hangingPunct="0">
              <a:buNone/>
            </a:pPr>
            <a:r>
              <a:rPr lang="en-US" dirty="0"/>
              <a:t> </a:t>
            </a:r>
            <a:endParaRPr lang="en-US" b="1" dirty="0"/>
          </a:p>
          <a:p>
            <a:pPr hangingPunct="0">
              <a:buNone/>
            </a:pPr>
            <a:r>
              <a:rPr lang="en-US" dirty="0"/>
              <a:t>			</a:t>
            </a:r>
            <a:endParaRPr lang="en-US" b="1" dirty="0"/>
          </a:p>
          <a:p>
            <a:pPr hangingPunct="0">
              <a:buNone/>
            </a:pPr>
            <a:r>
              <a:rPr lang="en-US" dirty="0"/>
              <a:t> </a:t>
            </a:r>
            <a:endParaRPr lang="en-US" b="1" dirty="0"/>
          </a:p>
          <a:p>
            <a:pPr hangingPunct="0">
              <a:buNone/>
            </a:pPr>
            <a:r>
              <a:rPr lang="en-US" b="1" dirty="0" smtClean="0"/>
              <a:t>3.	Devereux=Orlando</a:t>
            </a:r>
            <a:endParaRPr lang="en-US" b="1" dirty="0"/>
          </a:p>
          <a:p>
            <a:pPr hangingPunct="0">
              <a:buNone/>
            </a:pPr>
            <a:r>
              <a:rPr lang="en-US" dirty="0"/>
              <a:t> </a:t>
            </a:r>
            <a:endParaRPr lang="en-US" b="1" dirty="0"/>
          </a:p>
          <a:p>
            <a:pPr hangingPunct="0">
              <a:buNone/>
            </a:pPr>
            <a:r>
              <a:rPr lang="en-US" dirty="0"/>
              <a:t> </a:t>
            </a:r>
            <a:endParaRPr lang="en-US" b="1" dirty="0"/>
          </a:p>
          <a:p>
            <a:pPr marL="514350" indent="-514350" hangingPunct="0">
              <a:buNone/>
            </a:pPr>
            <a:r>
              <a:rPr lang="en-US" b="1" dirty="0" smtClean="0"/>
              <a:t>4. Florida </a:t>
            </a:r>
            <a:r>
              <a:rPr lang="en-US" b="1" dirty="0"/>
              <a:t>United Methodist Children’s </a:t>
            </a:r>
            <a:r>
              <a:rPr lang="en-US" b="1" dirty="0" smtClean="0"/>
              <a:t>Home=Enterprise Fl</a:t>
            </a:r>
          </a:p>
          <a:p>
            <a:pPr marL="514350" indent="-514350" hangingPunct="0">
              <a:buNone/>
            </a:pPr>
            <a:endParaRPr lang="en-US" b="1" dirty="0" smtClean="0"/>
          </a:p>
          <a:p>
            <a:pPr hangingPunct="0">
              <a:buNone/>
            </a:pPr>
            <a:r>
              <a:rPr lang="en-US" b="1" dirty="0" smtClean="0"/>
              <a:t>5.	Libra House</a:t>
            </a:r>
            <a:r>
              <a:rPr lang="en-US" dirty="0"/>
              <a:t> </a:t>
            </a:r>
            <a:endParaRPr lang="en-US" b="1"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Suncoast</a:t>
            </a:r>
            <a:r>
              <a:rPr lang="en-US" dirty="0" smtClean="0"/>
              <a:t> Region CMH Targeted Case Management Agencies</a:t>
            </a:r>
            <a:endParaRPr lang="en-US" dirty="0"/>
          </a:p>
        </p:txBody>
      </p:sp>
      <p:sp>
        <p:nvSpPr>
          <p:cNvPr id="3" name="Content Placeholder 2"/>
          <p:cNvSpPr>
            <a:spLocks noGrp="1"/>
          </p:cNvSpPr>
          <p:nvPr>
            <p:ph sz="quarter" idx="1"/>
          </p:nvPr>
        </p:nvSpPr>
        <p:spPr/>
        <p:txBody>
          <a:bodyPr>
            <a:normAutofit lnSpcReduction="10000"/>
          </a:bodyPr>
          <a:lstStyle/>
          <a:p>
            <a:pPr>
              <a:buFont typeface="Arial" pitchFamily="34" charset="0"/>
              <a:buChar char="•"/>
            </a:pPr>
            <a:r>
              <a:rPr lang="en-US" sz="1600" dirty="0" smtClean="0"/>
              <a:t>Charlotte Community MH       </a:t>
            </a:r>
          </a:p>
          <a:p>
            <a:r>
              <a:rPr lang="en-US" sz="1600" dirty="0" smtClean="0"/>
              <a:t>David Lawrence Center</a:t>
            </a:r>
          </a:p>
          <a:p>
            <a:r>
              <a:rPr lang="en-US" sz="1600" dirty="0" smtClean="0"/>
              <a:t>Hendry-Glades MH</a:t>
            </a:r>
          </a:p>
          <a:p>
            <a:r>
              <a:rPr lang="en-US" sz="1600" dirty="0" err="1" smtClean="0"/>
              <a:t>Northside</a:t>
            </a:r>
            <a:r>
              <a:rPr lang="en-US" sz="1600" dirty="0" smtClean="0"/>
              <a:t> MH</a:t>
            </a:r>
          </a:p>
          <a:p>
            <a:r>
              <a:rPr lang="en-US" sz="1600" dirty="0" smtClean="0"/>
              <a:t>MHC</a:t>
            </a:r>
          </a:p>
          <a:p>
            <a:r>
              <a:rPr lang="en-US" sz="1600" dirty="0" smtClean="0"/>
              <a:t>Success for Kids</a:t>
            </a:r>
          </a:p>
          <a:p>
            <a:r>
              <a:rPr lang="en-US" sz="1600" dirty="0" smtClean="0"/>
              <a:t>Lee Mental Health</a:t>
            </a:r>
          </a:p>
          <a:p>
            <a:r>
              <a:rPr lang="en-US" sz="1600" dirty="0" smtClean="0"/>
              <a:t>Family Preservation</a:t>
            </a:r>
          </a:p>
          <a:p>
            <a:r>
              <a:rPr lang="en-US" sz="1600" dirty="0" smtClean="0"/>
              <a:t>Manatee Glens</a:t>
            </a:r>
          </a:p>
          <a:p>
            <a:r>
              <a:rPr lang="en-US" sz="1600" dirty="0" err="1" smtClean="0"/>
              <a:t>Suncoast</a:t>
            </a:r>
            <a:r>
              <a:rPr lang="en-US" sz="1600" dirty="0" smtClean="0"/>
              <a:t> Center for MH</a:t>
            </a:r>
          </a:p>
          <a:p>
            <a:r>
              <a:rPr lang="en-US" sz="1600" dirty="0" smtClean="0"/>
              <a:t>Directions for MH</a:t>
            </a:r>
          </a:p>
          <a:p>
            <a:r>
              <a:rPr lang="en-US" sz="1600" dirty="0" smtClean="0"/>
              <a:t>Sequel Care</a:t>
            </a:r>
          </a:p>
          <a:p>
            <a:r>
              <a:rPr lang="en-US" sz="1600" dirty="0" err="1" smtClean="0"/>
              <a:t>Baycare</a:t>
            </a:r>
            <a:r>
              <a:rPr lang="en-US" sz="1600" dirty="0" smtClean="0"/>
              <a:t> Behavioral Health</a:t>
            </a:r>
          </a:p>
          <a:p>
            <a:r>
              <a:rPr lang="en-US" sz="1600" dirty="0" smtClean="0"/>
              <a:t>Coastal Behavioral Health</a:t>
            </a:r>
          </a:p>
          <a:p>
            <a:r>
              <a:rPr lang="en-US" sz="1600" dirty="0" smtClean="0"/>
              <a:t>Peace River, Winter Haven, Tri-County</a:t>
            </a:r>
          </a:p>
          <a:p>
            <a:pPr>
              <a:buNone/>
            </a:pPr>
            <a:r>
              <a:rPr lang="en-US" sz="1800" dirty="0" smtClean="0"/>
              <a:t>Goal is to have every child referred to residential have a TCM</a:t>
            </a: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Stakeholders involved with client</a:t>
            </a:r>
            <a:endParaRPr lang="en-US" sz="2800" dirty="0"/>
          </a:p>
        </p:txBody>
      </p:sp>
      <p:sp>
        <p:nvSpPr>
          <p:cNvPr id="3" name="Content Placeholder 2"/>
          <p:cNvSpPr>
            <a:spLocks noGrp="1"/>
          </p:cNvSpPr>
          <p:nvPr>
            <p:ph sz="quarter" idx="1"/>
          </p:nvPr>
        </p:nvSpPr>
        <p:spPr/>
        <p:style>
          <a:lnRef idx="2">
            <a:schemeClr val="accent6">
              <a:shade val="50000"/>
            </a:schemeClr>
          </a:lnRef>
          <a:fillRef idx="1">
            <a:schemeClr val="accent6"/>
          </a:fillRef>
          <a:effectRef idx="0">
            <a:schemeClr val="accent6"/>
          </a:effectRef>
          <a:fontRef idx="minor">
            <a:schemeClr val="lt1"/>
          </a:fontRef>
        </p:style>
        <p:txBody>
          <a:bodyPr/>
          <a:lstStyle/>
          <a:p>
            <a:endParaRPr lang="en-US" dirty="0"/>
          </a:p>
        </p:txBody>
      </p:sp>
      <p:sp>
        <p:nvSpPr>
          <p:cNvPr id="4" name="Rectangle 3"/>
          <p:cNvSpPr/>
          <p:nvPr/>
        </p:nvSpPr>
        <p:spPr>
          <a:xfrm>
            <a:off x="3810000" y="32766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CFBHN</a:t>
            </a:r>
            <a:endParaRPr lang="en-US" dirty="0"/>
          </a:p>
        </p:txBody>
      </p:sp>
      <p:sp>
        <p:nvSpPr>
          <p:cNvPr id="5" name="Rectangle 4"/>
          <p:cNvSpPr/>
          <p:nvPr/>
        </p:nvSpPr>
        <p:spPr>
          <a:xfrm>
            <a:off x="6096000" y="3581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AHCA</a:t>
            </a:r>
            <a:endParaRPr lang="en-US" dirty="0"/>
          </a:p>
        </p:txBody>
      </p:sp>
      <p:sp>
        <p:nvSpPr>
          <p:cNvPr id="6" name="Rectangle 5"/>
          <p:cNvSpPr/>
          <p:nvPr/>
        </p:nvSpPr>
        <p:spPr>
          <a:xfrm>
            <a:off x="6172200" y="2590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tcms</a:t>
            </a:r>
            <a:endParaRPr lang="en-US" dirty="0"/>
          </a:p>
        </p:txBody>
      </p:sp>
      <p:sp>
        <p:nvSpPr>
          <p:cNvPr id="7" name="Rectangle 6"/>
          <p:cNvSpPr/>
          <p:nvPr/>
        </p:nvSpPr>
        <p:spPr>
          <a:xfrm>
            <a:off x="2514600" y="2971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sednet</a:t>
            </a:r>
            <a:endParaRPr lang="en-US" dirty="0"/>
          </a:p>
        </p:txBody>
      </p:sp>
      <p:sp>
        <p:nvSpPr>
          <p:cNvPr id="8" name="Rectangle 7"/>
          <p:cNvSpPr/>
          <p:nvPr/>
        </p:nvSpPr>
        <p:spPr>
          <a:xfrm>
            <a:off x="4038600" y="1905000"/>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djj</a:t>
            </a:r>
            <a:endParaRPr lang="en-US" dirty="0"/>
          </a:p>
        </p:txBody>
      </p:sp>
      <p:sp>
        <p:nvSpPr>
          <p:cNvPr id="9" name="Rectangle 8"/>
          <p:cNvSpPr/>
          <p:nvPr/>
        </p:nvSpPr>
        <p:spPr>
          <a:xfrm>
            <a:off x="4572000" y="4800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Family</a:t>
            </a:r>
            <a:endParaRPr lang="en-US" dirty="0"/>
          </a:p>
        </p:txBody>
      </p:sp>
      <p:sp>
        <p:nvSpPr>
          <p:cNvPr id="10" name="Rectangle 9"/>
          <p:cNvSpPr/>
          <p:nvPr/>
        </p:nvSpPr>
        <p:spPr>
          <a:xfrm>
            <a:off x="3429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CBC</a:t>
            </a:r>
            <a:endParaRPr lang="en-US" dirty="0"/>
          </a:p>
        </p:txBody>
      </p:sp>
      <p:sp>
        <p:nvSpPr>
          <p:cNvPr id="11" name="Rectangle 10"/>
          <p:cNvSpPr/>
          <p:nvPr/>
        </p:nvSpPr>
        <p:spPr>
          <a:xfrm>
            <a:off x="2362200" y="4114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DCF</a:t>
            </a:r>
            <a:endParaRPr lang="en-US" dirty="0"/>
          </a:p>
        </p:txBody>
      </p:sp>
      <p:sp>
        <p:nvSpPr>
          <p:cNvPr id="12" name="Rectangle 11"/>
          <p:cNvSpPr/>
          <p:nvPr/>
        </p:nvSpPr>
        <p:spPr>
          <a:xfrm>
            <a:off x="2514600" y="1981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apd</a:t>
            </a:r>
            <a:endParaRPr lang="en-US" dirty="0"/>
          </a:p>
        </p:txBody>
      </p:sp>
      <p:cxnSp>
        <p:nvCxnSpPr>
          <p:cNvPr id="14" name="Straight Arrow Connector 13"/>
          <p:cNvCxnSpPr/>
          <p:nvPr/>
        </p:nvCxnSpPr>
        <p:spPr>
          <a:xfrm flipV="1">
            <a:off x="4572000" y="2743200"/>
            <a:ext cx="76200" cy="457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410200" y="3352800"/>
            <a:ext cx="457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486400" y="3886200"/>
            <a:ext cx="381000" cy="152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4267200"/>
            <a:ext cx="762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3886200" y="4343400"/>
            <a:ext cx="3048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429000" y="4114800"/>
            <a:ext cx="3048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1"/>
          </p:cNvCxnSpPr>
          <p:nvPr/>
        </p:nvCxnSpPr>
        <p:spPr>
          <a:xfrm flipH="1" flipV="1">
            <a:off x="3505200" y="3505200"/>
            <a:ext cx="3048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3581400" y="2590800"/>
            <a:ext cx="533400" cy="609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943600" y="1676400"/>
            <a:ext cx="914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Child advocate</a:t>
            </a:r>
            <a:endParaRPr lang="en-US" sz="1400" dirty="0"/>
          </a:p>
        </p:txBody>
      </p:sp>
      <p:cxnSp>
        <p:nvCxnSpPr>
          <p:cNvPr id="31" name="Straight Arrow Connector 30"/>
          <p:cNvCxnSpPr/>
          <p:nvPr/>
        </p:nvCxnSpPr>
        <p:spPr>
          <a:xfrm flipV="1">
            <a:off x="5410200" y="2590800"/>
            <a:ext cx="457200" cy="457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019800" y="4800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RCC</a:t>
            </a:r>
            <a:endParaRPr lang="en-US" dirty="0"/>
          </a:p>
        </p:txBody>
      </p:sp>
      <p:cxnSp>
        <p:nvCxnSpPr>
          <p:cNvPr id="34" name="Straight Arrow Connector 33"/>
          <p:cNvCxnSpPr/>
          <p:nvPr/>
        </p:nvCxnSpPr>
        <p:spPr>
          <a:xfrm>
            <a:off x="5486400" y="4343400"/>
            <a:ext cx="3048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Multi-Disciplinary Team (MDT)</a:t>
            </a:r>
            <a:endParaRPr lang="en-US" dirty="0"/>
          </a:p>
        </p:txBody>
      </p:sp>
      <p:sp>
        <p:nvSpPr>
          <p:cNvPr id="3" name="Content Placeholder 2"/>
          <p:cNvSpPr>
            <a:spLocks noGrp="1"/>
          </p:cNvSpPr>
          <p:nvPr>
            <p:ph sz="quarter" idx="1"/>
          </p:nvPr>
        </p:nvSpPr>
        <p:spPr/>
        <p:txBody>
          <a:bodyPr/>
          <a:lstStyle/>
          <a:p>
            <a:r>
              <a:rPr lang="en-US" dirty="0" err="1" smtClean="0"/>
              <a:t>Staffings</a:t>
            </a:r>
            <a:r>
              <a:rPr lang="en-US" dirty="0" smtClean="0"/>
              <a:t> that occur with child welfare clients for referral to Specialized Therapeutic Foster Care Homes (STFC) levels (1 or 2), referrals to Statewide Inpatient Psychiatric Programs.</a:t>
            </a:r>
          </a:p>
          <a:p>
            <a:r>
              <a:rPr lang="en-US" dirty="0" smtClean="0"/>
              <a:t>SPOA (Single Point of Access) Agencies</a:t>
            </a:r>
          </a:p>
          <a:p>
            <a:pPr>
              <a:buNone/>
            </a:pPr>
            <a:r>
              <a:rPr lang="en-US" dirty="0" smtClean="0"/>
              <a:t>(Eckerd Community Alternatives, HKI, Children’s Network, Safe Children Coalition, Heartland, Sarasota YMCA)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System of Care Connection: TCM Agencies, DJJ, APD, Managing Entities, DCF, AHCA, SEDNET, SPOAS, Magellan, Diversion, Substance Abuse Programs, Crisis Centers, Transition Adult Services, residential programs (TGH, STFC, SIPP, SA Residential, DJJ Programs), Mentor Programs, Recovery Coaching, Family Support Services including NAMI and Federation of Families, Child Advocacy, CPI, and More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CFBHN CMH involvements</a:t>
            </a:r>
            <a:endParaRPr lang="en-US" dirty="0"/>
          </a:p>
        </p:txBody>
      </p:sp>
      <p:sp>
        <p:nvSpPr>
          <p:cNvPr id="3" name="Content Placeholder 2"/>
          <p:cNvSpPr>
            <a:spLocks noGrp="1"/>
          </p:cNvSpPr>
          <p:nvPr>
            <p:ph sz="quarter" idx="1"/>
          </p:nvPr>
        </p:nvSpPr>
        <p:spPr/>
        <p:txBody>
          <a:bodyPr/>
          <a:lstStyle/>
          <a:p>
            <a:r>
              <a:rPr lang="en-US" dirty="0" smtClean="0"/>
              <a:t>Lockout Calls</a:t>
            </a:r>
          </a:p>
          <a:p>
            <a:r>
              <a:rPr lang="en-US" dirty="0" smtClean="0"/>
              <a:t>DJJ Transition Team Meetings</a:t>
            </a:r>
          </a:p>
          <a:p>
            <a:r>
              <a:rPr lang="en-US" dirty="0" smtClean="0"/>
              <a:t>System of Care Meeting</a:t>
            </a:r>
          </a:p>
          <a:p>
            <a:r>
              <a:rPr lang="en-US" dirty="0" smtClean="0"/>
              <a:t>Youth at Risk </a:t>
            </a:r>
            <a:r>
              <a:rPr lang="en-US" dirty="0" smtClean="0"/>
              <a:t>Meetings</a:t>
            </a:r>
          </a:p>
          <a:p>
            <a:r>
              <a:rPr lang="en-US" dirty="0" smtClean="0"/>
              <a:t>Substance Abuse Residential Calls</a:t>
            </a:r>
          </a:p>
          <a:p>
            <a:r>
              <a:rPr lang="en-US" dirty="0" smtClean="0"/>
              <a:t>SPOA  Diversionary Calls</a:t>
            </a:r>
          </a:p>
          <a:p>
            <a:r>
              <a:rPr lang="en-US" dirty="0" smtClean="0"/>
              <a:t>Adoption Related Calls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CMH Accomplishments</a:t>
            </a:r>
            <a:endParaRPr lang="en-US" dirty="0"/>
          </a:p>
        </p:txBody>
      </p:sp>
      <p:sp>
        <p:nvSpPr>
          <p:cNvPr id="3" name="Content Placeholder 2"/>
          <p:cNvSpPr>
            <a:spLocks noGrp="1"/>
          </p:cNvSpPr>
          <p:nvPr>
            <p:ph sz="quarter" idx="1"/>
          </p:nvPr>
        </p:nvSpPr>
        <p:spPr/>
        <p:txBody>
          <a:bodyPr>
            <a:normAutofit/>
          </a:bodyPr>
          <a:lstStyle/>
          <a:p>
            <a:r>
              <a:rPr lang="en-US" sz="2000" dirty="0" smtClean="0"/>
              <a:t>Increased participation of Targeted Case Management in </a:t>
            </a:r>
            <a:r>
              <a:rPr lang="en-US" sz="2000" dirty="0" err="1" smtClean="0"/>
              <a:t>Suncoast</a:t>
            </a:r>
            <a:r>
              <a:rPr lang="en-US" sz="2000" dirty="0" smtClean="0"/>
              <a:t> Region to approximately 90 % of children involved in residential treatment</a:t>
            </a:r>
          </a:p>
          <a:p>
            <a:r>
              <a:rPr lang="en-US" sz="2000" dirty="0" smtClean="0"/>
              <a:t>Developed a CMH Resource Guide for Pinellas County and </a:t>
            </a:r>
            <a:r>
              <a:rPr lang="en-US" sz="2000" dirty="0" err="1" smtClean="0"/>
              <a:t>Suncoast</a:t>
            </a:r>
            <a:r>
              <a:rPr lang="en-US" sz="2000" dirty="0" smtClean="0"/>
              <a:t> Region which is also available on CFBHN Home page</a:t>
            </a:r>
          </a:p>
          <a:p>
            <a:r>
              <a:rPr lang="en-US" sz="2000" dirty="0" smtClean="0"/>
              <a:t>Recently acquired new CMH spreadsheet with IT for more efficient tracking of children in </a:t>
            </a:r>
            <a:r>
              <a:rPr lang="en-US" sz="2000" dirty="0" err="1" smtClean="0"/>
              <a:t>SiPP</a:t>
            </a:r>
            <a:r>
              <a:rPr lang="en-US" sz="2000" dirty="0" smtClean="0"/>
              <a:t> and Group Home</a:t>
            </a:r>
          </a:p>
          <a:p>
            <a:pPr>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fontAlgn="t">
              <a:buNone/>
            </a:pPr>
            <a:r>
              <a:rPr lang="en-US" sz="1800" dirty="0" smtClean="0"/>
              <a:t>.    Roles of CFBHN: </a:t>
            </a:r>
          </a:p>
          <a:p>
            <a:pPr lvl="0" fontAlgn="t"/>
            <a:r>
              <a:rPr lang="en-US" sz="1800" dirty="0" smtClean="0"/>
              <a:t>Business Development &amp; Marketing </a:t>
            </a:r>
          </a:p>
          <a:p>
            <a:pPr lvl="0" fontAlgn="t"/>
            <a:r>
              <a:rPr lang="en-US" sz="1800" dirty="0" smtClean="0"/>
              <a:t>Consumer &amp; Family Affairs</a:t>
            </a:r>
          </a:p>
          <a:p>
            <a:pPr lvl="0" fontAlgn="t"/>
            <a:r>
              <a:rPr lang="en-US" sz="1800" dirty="0" smtClean="0"/>
              <a:t>Financial Management</a:t>
            </a:r>
          </a:p>
          <a:p>
            <a:pPr lvl="0" fontAlgn="t"/>
            <a:r>
              <a:rPr lang="en-US" sz="1800" dirty="0" smtClean="0"/>
              <a:t>Information Management</a:t>
            </a:r>
          </a:p>
          <a:p>
            <a:pPr lvl="0" fontAlgn="t"/>
            <a:r>
              <a:rPr lang="en-US" sz="1800" dirty="0" smtClean="0"/>
              <a:t>Network Development &amp; Clinical Services</a:t>
            </a:r>
          </a:p>
          <a:p>
            <a:pPr lvl="0" fontAlgn="t"/>
            <a:r>
              <a:rPr lang="en-US" sz="1800" dirty="0" smtClean="0"/>
              <a:t>Quality Improvement</a:t>
            </a:r>
          </a:p>
          <a:p>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CMH future projects</a:t>
            </a:r>
            <a:endParaRPr lang="en-US" dirty="0"/>
          </a:p>
        </p:txBody>
      </p:sp>
      <p:sp>
        <p:nvSpPr>
          <p:cNvPr id="3" name="Content Placeholder 2"/>
          <p:cNvSpPr>
            <a:spLocks noGrp="1"/>
          </p:cNvSpPr>
          <p:nvPr>
            <p:ph sz="quarter" idx="1"/>
          </p:nvPr>
        </p:nvSpPr>
        <p:spPr/>
        <p:txBody>
          <a:bodyPr/>
          <a:lstStyle/>
          <a:p>
            <a:r>
              <a:rPr lang="en-US" dirty="0" smtClean="0"/>
              <a:t>Development of a wraparound program to decrease utilization of Statewide Inpatient Psychiatric Program</a:t>
            </a:r>
          </a:p>
          <a:p>
            <a:r>
              <a:rPr lang="en-US" dirty="0" smtClean="0"/>
              <a:t>Increase System of Care between levels of care and increase participation of stakeholders including Medicaid, DJJ, Child Welfare, APD, Child Advocacy, School System, Substance Abuse Agencies, Families, and other identified partners.</a:t>
            </a:r>
          </a:p>
          <a:p>
            <a:r>
              <a:rPr lang="en-US" dirty="0" smtClean="0"/>
              <a:t>Development of efficiencies with client census spreadsheet to identify trends etc..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Great Day</a:t>
            </a:r>
            <a:endParaRPr lang="en-US" dirty="0"/>
          </a:p>
        </p:txBody>
      </p:sp>
      <p:pic>
        <p:nvPicPr>
          <p:cNvPr id="5" name="Picture Placeholder 4" descr="thumbnailCARO91BJ.jpg"/>
          <p:cNvPicPr>
            <a:picLocks noGrp="1" noChangeAspect="1"/>
          </p:cNvPicPr>
          <p:nvPr>
            <p:ph type="pic" idx="1"/>
          </p:nvPr>
        </p:nvPicPr>
        <p:blipFill>
          <a:blip r:embed="rId2" cstate="print"/>
          <a:srcRect l="156" r="156"/>
          <a:stretch>
            <a:fillRect/>
          </a:stretch>
        </p:blipFill>
        <p:spPr/>
      </p:pic>
      <p:sp>
        <p:nvSpPr>
          <p:cNvPr id="4" name="Text Placeholder 3"/>
          <p:cNvSpPr>
            <a:spLocks noGrp="1"/>
          </p:cNvSpPr>
          <p:nvPr>
            <p:ph type="body" sz="half" idx="2"/>
          </p:nvPr>
        </p:nvSpPr>
        <p:spPr/>
        <p:txBody>
          <a:bodyPr/>
          <a:lstStyle/>
          <a:p>
            <a:r>
              <a:rPr lang="en-US" dirty="0" smtClean="0"/>
              <a:t>Children’s Mental Health Summary:</a:t>
            </a:r>
          </a:p>
          <a:p>
            <a:endParaRPr lang="en-US" dirty="0" smtClean="0"/>
          </a:p>
          <a:p>
            <a:r>
              <a:rPr lang="en-US" dirty="0" smtClean="0"/>
              <a:t>It can bite </a:t>
            </a:r>
            <a:r>
              <a:rPr lang="en-US" dirty="0" err="1" smtClean="0"/>
              <a:t>ya</a:t>
            </a:r>
            <a:r>
              <a:rPr lang="en-US" dirty="0" smtClean="0"/>
              <a:t> if you fall asleep in the water so stay alert</a:t>
            </a:r>
          </a:p>
          <a:p>
            <a:r>
              <a:rPr lang="en-US" dirty="0" smtClean="0"/>
              <a:t>It can look Scary but the focus should always be the child and family</a:t>
            </a:r>
          </a:p>
          <a:p>
            <a:endParaRPr lang="en-US" dirty="0" smtClean="0"/>
          </a:p>
          <a:p>
            <a:r>
              <a:rPr lang="en-US" dirty="0" smtClean="0"/>
              <a:t>It takes a TEAM to swim safety which CFBHN has a great team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400" dirty="0" smtClean="0"/>
              <a:t>Contacts for CMH: </a:t>
            </a:r>
          </a:p>
          <a:p>
            <a:pPr>
              <a:buNone/>
            </a:pPr>
            <a:r>
              <a:rPr lang="en-US" sz="2400" dirty="0" smtClean="0"/>
              <a:t>    John Cornett  </a:t>
            </a:r>
            <a:r>
              <a:rPr lang="en-US" sz="2400" dirty="0" smtClean="0"/>
              <a:t>Senior Program </a:t>
            </a:r>
            <a:r>
              <a:rPr lang="en-US" sz="2400" dirty="0" smtClean="0"/>
              <a:t>Manager of </a:t>
            </a:r>
            <a:r>
              <a:rPr lang="en-US" sz="2400" dirty="0" smtClean="0"/>
              <a:t>Network Development and Clinical Services</a:t>
            </a:r>
            <a:r>
              <a:rPr lang="en-US" sz="2400" dirty="0" smtClean="0"/>
              <a:t>   </a:t>
            </a:r>
            <a:r>
              <a:rPr lang="en-US" sz="2400" dirty="0" smtClean="0"/>
              <a:t>813-740-4811 ext 258, </a:t>
            </a:r>
            <a:r>
              <a:rPr lang="en-US" sz="2400" dirty="0" smtClean="0"/>
              <a:t>Mona </a:t>
            </a:r>
            <a:r>
              <a:rPr lang="en-US" sz="2400" dirty="0" smtClean="0"/>
              <a:t>Lisa Mitchell Gray Care </a:t>
            </a:r>
            <a:r>
              <a:rPr lang="en-US" sz="2400" dirty="0" smtClean="0"/>
              <a:t>Program Manager of CMH</a:t>
            </a:r>
            <a:r>
              <a:rPr lang="en-US" sz="2400" dirty="0" smtClean="0"/>
              <a:t> </a:t>
            </a:r>
            <a:r>
              <a:rPr lang="en-US" sz="2400" dirty="0" smtClean="0"/>
              <a:t>813-740-4811 ext 248, Nina Shanahan Care Coordinator 813-740-4811 ext 297. </a:t>
            </a:r>
            <a:r>
              <a:rPr lang="en-US" sz="2400" dirty="0" smtClean="0"/>
              <a:t>FACT </a:t>
            </a:r>
            <a:r>
              <a:rPr lang="en-US" sz="2400" dirty="0" smtClean="0"/>
              <a:t>Team Program Manager Paula Carter 813-740-4811 ext 290. Main email to use is </a:t>
            </a:r>
            <a:r>
              <a:rPr lang="en-US" sz="2400" u="sng" dirty="0" smtClean="0">
                <a:hlinkClick r:id="rId2"/>
              </a:rPr>
              <a:t>CMH@CFBHN.ORG</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Common Acronyms Descriptions used in the daily world of CFBHN’s Children’s Mental Health </a:t>
            </a:r>
            <a:endParaRPr lang="en-US" sz="3100" dirty="0"/>
          </a:p>
        </p:txBody>
      </p:sp>
      <p:sp>
        <p:nvSpPr>
          <p:cNvPr id="3" name="Content Placeholder 2"/>
          <p:cNvSpPr>
            <a:spLocks noGrp="1"/>
          </p:cNvSpPr>
          <p:nvPr>
            <p:ph sz="quarter" idx="1"/>
          </p:nvPr>
        </p:nvSpPr>
        <p:spPr/>
        <p:txBody>
          <a:bodyPr/>
          <a:lstStyle/>
          <a:p>
            <a:r>
              <a:rPr lang="en-US" dirty="0" smtClean="0"/>
              <a:t>SIPP= Statewide Inpatient Psychiatric Program</a:t>
            </a:r>
          </a:p>
          <a:p>
            <a:r>
              <a:rPr lang="en-US" dirty="0" smtClean="0"/>
              <a:t>TGH=Therapeutic Group Home</a:t>
            </a:r>
          </a:p>
          <a:p>
            <a:r>
              <a:rPr lang="en-US" dirty="0" smtClean="0"/>
              <a:t>TCM=Targeted Case Management</a:t>
            </a:r>
          </a:p>
          <a:p>
            <a:r>
              <a:rPr lang="en-US" dirty="0" smtClean="0"/>
              <a:t>CSST=Children Specific Staffing Team</a:t>
            </a:r>
          </a:p>
          <a:p>
            <a:r>
              <a:rPr lang="en-US" dirty="0" smtClean="0"/>
              <a:t>MDT=Multi Disciplinary Team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u="sng" dirty="0"/>
              <a:t>Medicaid &amp; DCF Residential </a:t>
            </a:r>
            <a:r>
              <a:rPr lang="en-US" sz="3100" b="1" u="sng" dirty="0" smtClean="0"/>
              <a:t>Options for Children’s Mental Health</a:t>
            </a:r>
            <a:r>
              <a:rPr lang="en-US" dirty="0"/>
              <a:t/>
            </a:r>
            <a:br>
              <a:rPr lang="en-US" dirty="0"/>
            </a:br>
            <a:endParaRPr lang="en-US" dirty="0"/>
          </a:p>
        </p:txBody>
      </p:sp>
      <p:sp>
        <p:nvSpPr>
          <p:cNvPr id="3" name="Content Placeholder 2"/>
          <p:cNvSpPr>
            <a:spLocks noGrp="1"/>
          </p:cNvSpPr>
          <p:nvPr>
            <p:ph sz="quarter" idx="1"/>
          </p:nvPr>
        </p:nvSpPr>
        <p:spPr/>
        <p:txBody>
          <a:bodyPr>
            <a:normAutofit fontScale="40000" lnSpcReduction="20000"/>
          </a:bodyPr>
          <a:lstStyle/>
          <a:p>
            <a:pPr hangingPunct="0">
              <a:buNone/>
            </a:pPr>
            <a:r>
              <a:rPr lang="en-US" sz="5100" u="sng" dirty="0" smtClean="0"/>
              <a:t>SIPP</a:t>
            </a:r>
            <a:r>
              <a:rPr lang="en-US" sz="3400" dirty="0" smtClean="0"/>
              <a:t>=</a:t>
            </a:r>
            <a:r>
              <a:rPr lang="en-US" sz="3400" dirty="0"/>
              <a:t>The goal of the</a:t>
            </a:r>
            <a:r>
              <a:rPr lang="en-US" sz="3400" b="1" dirty="0"/>
              <a:t> Statewide Inpatient Psychiatric Program (SIPP)</a:t>
            </a:r>
            <a:r>
              <a:rPr lang="en-US" sz="3400" dirty="0"/>
              <a:t> is to stabilize a severely emotionally disturbed and/or psychiatrically unstable child in a short period, generally 2-6 months, within a restrictive and highly structured environment. This setting is appropriate only when least restrictive services have been attempted and have been unsuccessful. </a:t>
            </a:r>
          </a:p>
          <a:p>
            <a:pPr hangingPunct="0">
              <a:buNone/>
            </a:pPr>
            <a:r>
              <a:rPr lang="en-US" sz="3400" b="1" i="1" dirty="0" smtClean="0"/>
              <a:t>	</a:t>
            </a:r>
            <a:r>
              <a:rPr lang="en-US" sz="3400" b="1" i="1" u="sng" dirty="0" smtClean="0"/>
              <a:t>Children </a:t>
            </a:r>
            <a:r>
              <a:rPr lang="en-US" sz="3400" b="1" i="1" u="sng" dirty="0"/>
              <a:t>and adolescents meeting any one of the following criteria are not </a:t>
            </a:r>
            <a:r>
              <a:rPr lang="en-US" sz="3400" b="1" i="1" u="sng" dirty="0" smtClean="0"/>
              <a:t>considered appropriate </a:t>
            </a:r>
            <a:r>
              <a:rPr lang="en-US" sz="3400" b="1" i="1" u="sng" dirty="0"/>
              <a:t>for care in a SIPP</a:t>
            </a:r>
            <a:endParaRPr lang="en-US" sz="3400" u="sng" dirty="0"/>
          </a:p>
          <a:p>
            <a:pPr lvl="0"/>
            <a:r>
              <a:rPr lang="en-US" sz="3400" i="1" dirty="0"/>
              <a:t>Less intensive levels of treatment will appropriately meet the needs of the child or adolescent.</a:t>
            </a:r>
            <a:endParaRPr lang="en-US" sz="3400" dirty="0"/>
          </a:p>
          <a:p>
            <a:pPr lvl="0"/>
            <a:r>
              <a:rPr lang="en-US" sz="3400" i="1" dirty="0"/>
              <a:t>The primary diagnosis is substance abuse, mental retardation, or autism</a:t>
            </a:r>
            <a:endParaRPr lang="en-US" sz="3400" dirty="0"/>
          </a:p>
          <a:p>
            <a:pPr lvl="0"/>
            <a:r>
              <a:rPr lang="en-US" sz="3400" i="1" dirty="0"/>
              <a:t>The recipient is not expected to benefit from this level of treatment</a:t>
            </a:r>
            <a:endParaRPr lang="en-US" sz="3400" dirty="0"/>
          </a:p>
          <a:p>
            <a:pPr lvl="0"/>
            <a:r>
              <a:rPr lang="en-US" sz="3400" i="1" dirty="0"/>
              <a:t>The presenting problem is not psychiatric in nature and will not respond to psychiatric treatment</a:t>
            </a:r>
            <a:endParaRPr lang="en-US" sz="3400" dirty="0"/>
          </a:p>
          <a:p>
            <a:pPr lvl="0"/>
            <a:r>
              <a:rPr lang="en-US" sz="3400" i="1" dirty="0"/>
              <a:t>The youth has a history of long standing violations of the rights and property of others</a:t>
            </a:r>
            <a:endParaRPr lang="en-US" sz="3400" dirty="0"/>
          </a:p>
          <a:p>
            <a:pPr lvl="0"/>
            <a:r>
              <a:rPr lang="en-US" sz="3400" i="1" dirty="0"/>
              <a:t>A pattern of socially directed disruptive behavior (</a:t>
            </a:r>
            <a:r>
              <a:rPr lang="en-US" sz="3400" i="1" dirty="0" err="1"/>
              <a:t>eg</a:t>
            </a:r>
            <a:r>
              <a:rPr lang="en-US" sz="3400" i="1" dirty="0"/>
              <a:t>. Gang involvement) is the primary presenting problem or remaining problem after any psychiatric issue has stabilized</a:t>
            </a:r>
            <a:endParaRPr lang="en-US" sz="3400" dirty="0"/>
          </a:p>
          <a:p>
            <a:pPr lvl="0"/>
            <a:r>
              <a:rPr lang="en-US" sz="3400" i="1" dirty="0"/>
              <a:t>Recipients cannot be admitted to a SIPP if they have Medicare coverage, reside in a nursing facility or ICF/DD, or have an eligibility period that is only retroactive or are eligible as medically needy</a:t>
            </a:r>
            <a:endParaRPr lang="en-US" sz="3400" dirty="0"/>
          </a:p>
          <a:p>
            <a:pPr lvl="0"/>
            <a:r>
              <a:rPr lang="en-US" sz="3400" i="1" dirty="0"/>
              <a:t>Lack of Medical Clearance from a physician for admission</a:t>
            </a:r>
            <a:endParaRPr lang="en-US" sz="3400" dirty="0"/>
          </a:p>
          <a:p>
            <a:pPr hangingPunct="0">
              <a:buNone/>
            </a:pPr>
            <a:r>
              <a:rPr lang="en-US" dirty="0"/>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buNone/>
            </a:pPr>
            <a:r>
              <a:rPr lang="en-US" u="sng" dirty="0" smtClean="0"/>
              <a:t>TGH</a:t>
            </a:r>
            <a:r>
              <a:rPr lang="en-US" dirty="0" smtClean="0"/>
              <a:t>= </a:t>
            </a:r>
            <a:r>
              <a:rPr lang="en-US" b="1" dirty="0" smtClean="0"/>
              <a:t>Therapeutic </a:t>
            </a:r>
            <a:r>
              <a:rPr lang="en-US" b="1" dirty="0"/>
              <a:t>Group </a:t>
            </a:r>
            <a:r>
              <a:rPr lang="en-US" b="1" dirty="0" smtClean="0"/>
              <a:t>Home</a:t>
            </a:r>
            <a:r>
              <a:rPr lang="en-US" dirty="0" smtClean="0"/>
              <a:t> </a:t>
            </a:r>
            <a:r>
              <a:rPr lang="en-US" dirty="0"/>
              <a:t>is an intensive, community-based, psychiatric, residential treatment service designed for children and adolescents with moderate-to-severe emotional disturbances. TGH is designed for youth who are ready for a step-down from a SIPP or to avoid placement into a SIPP. The goal of a Therapeutic Group Home is to enable a youth to self-manage and to continue to work towards resolution of emotional, behavioral, or psychiatric problems.  Therapeutic Group Home (TGH) placement is generally 8-12 months.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Process of getting into a SIPP or TGH</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sz="2900" dirty="0" smtClean="0"/>
              <a:t>	All </a:t>
            </a:r>
            <a:r>
              <a:rPr lang="en-US" sz="2900" dirty="0"/>
              <a:t>children referred to a Statewide Inpatient Psychiatric Program must have a </a:t>
            </a:r>
            <a:r>
              <a:rPr lang="en-US" sz="2900" u="sng" dirty="0"/>
              <a:t>CSST application completed </a:t>
            </a:r>
            <a:r>
              <a:rPr lang="en-US" sz="2900" dirty="0"/>
              <a:t>and </a:t>
            </a:r>
            <a:r>
              <a:rPr lang="en-US" sz="2900" u="sng" dirty="0"/>
              <a:t>may be referred by attending a CSST Staffing in the area where child’s family is located or by a “waived staffing” option </a:t>
            </a:r>
            <a:r>
              <a:rPr lang="en-US" sz="2900" dirty="0"/>
              <a:t>which will be explained below. Children being </a:t>
            </a:r>
            <a:r>
              <a:rPr lang="en-US" sz="2900" u="sng" dirty="0"/>
              <a:t>referred to a Therapeutic Group Home must attend a CSST Staffing</a:t>
            </a:r>
            <a:r>
              <a:rPr lang="en-US" sz="2900" dirty="0"/>
              <a:t> and may not utilize the “waived staffing” option. Once a CSST Application is completed with required documents, the application should be forwarded to the </a:t>
            </a:r>
            <a:r>
              <a:rPr lang="en-US" sz="2900" u="sng" dirty="0"/>
              <a:t>CSST Facilitator in Guardian’s area located on listing of CSST Facilitators</a:t>
            </a:r>
            <a:r>
              <a:rPr lang="en-US" sz="2900" dirty="0"/>
              <a:t>. If CSST Staffing is “Waived”, the CSST application should be sent to the CSST Facilitator with program of choice which will be described in more detail in this guide.  CFBHN contact information is included in listing of provider contact numbers. Children Specific Staffing Team (CSST) applications may be downloaded at the CFBHN Home page at </a:t>
            </a:r>
            <a:r>
              <a:rPr lang="en-US" sz="2900" u="sng" dirty="0">
                <a:hlinkClick r:id="rId2"/>
              </a:rPr>
              <a:t>http://cfbhn.org/community-resources.asp</a:t>
            </a:r>
            <a:r>
              <a:rPr lang="en-US" sz="2900" dirty="0"/>
              <a:t> or requested thru CFBHN at 813-740-4811 ext 248 or 258</a:t>
            </a:r>
            <a:endParaRPr lang="en-US" sz="2900" b="1"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Manager and Care Coordinators Role</a:t>
            </a:r>
            <a:endParaRPr lang="en-US" dirty="0"/>
          </a:p>
        </p:txBody>
      </p:sp>
      <p:sp>
        <p:nvSpPr>
          <p:cNvPr id="3" name="Content Placeholder 2"/>
          <p:cNvSpPr>
            <a:spLocks noGrp="1"/>
          </p:cNvSpPr>
          <p:nvPr>
            <p:ph sz="quarter" idx="1"/>
          </p:nvPr>
        </p:nvSpPr>
        <p:spPr/>
        <p:txBody>
          <a:bodyPr>
            <a:normAutofit fontScale="25000" lnSpcReduction="20000"/>
          </a:bodyPr>
          <a:lstStyle/>
          <a:p>
            <a:r>
              <a:rPr lang="en-US" sz="5600" b="1" u="sng" dirty="0" smtClean="0"/>
              <a:t>Procedure</a:t>
            </a:r>
            <a:endParaRPr lang="en-US" sz="5600" dirty="0" smtClean="0"/>
          </a:p>
          <a:p>
            <a:pPr>
              <a:buNone/>
            </a:pPr>
            <a:endParaRPr lang="en-US" sz="5600" dirty="0" smtClean="0"/>
          </a:p>
          <a:p>
            <a:pPr>
              <a:buNone/>
            </a:pPr>
            <a:r>
              <a:rPr lang="en-US" sz="5600" dirty="0" smtClean="0"/>
              <a:t>1.  	Children’s Services Program Manager and Care Coordinators will monitor all utilization of SIPP and TGH in the four circuits of the </a:t>
            </a:r>
            <a:r>
              <a:rPr lang="en-US" sz="5600" dirty="0" err="1" smtClean="0"/>
              <a:t>Suncoast</a:t>
            </a:r>
            <a:r>
              <a:rPr lang="en-US" sz="5600" dirty="0" smtClean="0"/>
              <a:t> Region </a:t>
            </a:r>
          </a:p>
          <a:p>
            <a:pPr>
              <a:buNone/>
            </a:pPr>
            <a:r>
              <a:rPr lang="en-US" sz="5600" dirty="0" smtClean="0"/>
              <a:t>2. 	Children’s Services Program Manager will work with the Care Coordinator and Utilization Managers to coordinate SIPP admissions and discharges with each SIPP and TGH provider</a:t>
            </a:r>
          </a:p>
          <a:p>
            <a:pPr>
              <a:buNone/>
            </a:pPr>
            <a:r>
              <a:rPr lang="en-US" sz="5600" dirty="0" smtClean="0"/>
              <a:t>3. 	Children’s Service Program Manager will ensure completion of SIPP admission review form and other appropriate paperwork. CFBHN will coordinate with families, CBC’s, residential programs, and community providers to gather any pertinent information for referral process. In addition, Children’s Services Program Manager and Care Coordinators will coordinate with involved stakeholders including families, CBC’s, and service providers for admission to appropriate level of care.</a:t>
            </a:r>
          </a:p>
          <a:p>
            <a:pPr>
              <a:buNone/>
            </a:pPr>
            <a:r>
              <a:rPr lang="en-US" sz="5600" dirty="0" smtClean="0"/>
              <a:t>4. 	Children’s Service Program Manger along with the Care Coordinators will work with the three AHCA offices and the RCC (regional care coordinators) to ensure appropriate discharge planning and transition of children returning to community. Criteria from 65E-9 and CFOP 155-10 will be utilized and evaluated to ensure referrals to the appropriate level of care. In addition, criteria from 65E-9 and CFOP 155-10 will be utilized to evaluate continued stay or discharge criteria.</a:t>
            </a:r>
          </a:p>
          <a:p>
            <a:pPr>
              <a:buNone/>
            </a:pPr>
            <a:r>
              <a:rPr lang="en-US" sz="5600" dirty="0" smtClean="0"/>
              <a:t>  5.	CFBHN will manage PRNM (Private Residential Non Medicaid) funds to assist in provision of funding available to assist for approval, tracking, and utilization of funding available through the Substance Abuse and Mental Health funding contracted through Central Florida Behavioral Health Network, Inc  for children who are not Medicaid eligible being referred to Statewide Inpatient Psychiatric Programs (SIPP) or Therapeutic Group Homes (TGH)</a:t>
            </a:r>
          </a:p>
          <a:p>
            <a:pPr>
              <a:buNone/>
            </a:pPr>
            <a:r>
              <a:rPr lang="en-US" sz="5600" dirty="0" smtClean="0"/>
              <a:t>6. 	Children’s Services Program Manager will maintain admission and discharge paperwork provided by each provider of SIPP and TGH ensuring adherence to record keeping policy and procedure. In addition, Children’s Services Program Manager and Care Coordinators will work with all residential treatment providers in coordination of admission, continued stay, and discharges from SIPP and TGH level of care.</a:t>
            </a:r>
          </a:p>
          <a:p>
            <a:endParaRPr lang="en-US" sz="56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3C6E1ABD4A1449F72DFCF170B65F2" ma:contentTypeVersion="2" ma:contentTypeDescription="Create a new document." ma:contentTypeScope="" ma:versionID="55147a5f7520d12944c9c4dff878818e">
  <xsd:schema xmlns:xsd="http://www.w3.org/2001/XMLSchema" xmlns:xs="http://www.w3.org/2001/XMLSchema" xmlns:p="http://schemas.microsoft.com/office/2006/metadata/properties" xmlns:ns1="http://schemas.microsoft.com/sharepoint/v3" targetNamespace="http://schemas.microsoft.com/office/2006/metadata/properties" ma:root="true" ma:fieldsID="863dd0dbfc4b93f64ad263cea4e3107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5C92CB-2312-41EE-8CCA-44AA4FDB0CE5}"/>
</file>

<file path=customXml/itemProps2.xml><?xml version="1.0" encoding="utf-8"?>
<ds:datastoreItem xmlns:ds="http://schemas.openxmlformats.org/officeDocument/2006/customXml" ds:itemID="{D559A268-A6ED-44F3-AA60-D3F74AE9D4AA}"/>
</file>

<file path=customXml/itemProps3.xml><?xml version="1.0" encoding="utf-8"?>
<ds:datastoreItem xmlns:ds="http://schemas.openxmlformats.org/officeDocument/2006/customXml" ds:itemID="{30233F78-3BF9-4082-8445-1B2DDDDA6512}"/>
</file>

<file path=docProps/app.xml><?xml version="1.0" encoding="utf-8"?>
<Properties xmlns="http://schemas.openxmlformats.org/officeDocument/2006/extended-properties" xmlns:vt="http://schemas.openxmlformats.org/officeDocument/2006/docPropsVTypes">
  <Template>Civic</Template>
  <TotalTime>11925</TotalTime>
  <Words>1547</Words>
  <Application>Microsoft Office PowerPoint</Application>
  <PresentationFormat>On-screen Show (4:3)</PresentationFormat>
  <Paragraphs>180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CFBHN Children’s Mental Health</vt:lpstr>
      <vt:lpstr>Slide 2</vt:lpstr>
      <vt:lpstr>Slide 3</vt:lpstr>
      <vt:lpstr>Slide 4</vt:lpstr>
      <vt:lpstr>Common Acronyms Descriptions used in the daily world of CFBHN’s Children’s Mental Health </vt:lpstr>
      <vt:lpstr>Medicaid &amp; DCF Residential Options for Children’s Mental Health </vt:lpstr>
      <vt:lpstr>Slide 7</vt:lpstr>
      <vt:lpstr>The Process of getting into a SIPP or TGH</vt:lpstr>
      <vt:lpstr>Program Manager and Care Coordinators Role</vt:lpstr>
      <vt:lpstr>Page 2 of roles</vt:lpstr>
      <vt:lpstr>CSST Staffings </vt:lpstr>
      <vt:lpstr>CSST Staffing Sites</vt:lpstr>
      <vt:lpstr>CSST Packet Documentation Requirements </vt:lpstr>
      <vt:lpstr>Slide 14</vt:lpstr>
      <vt:lpstr>Slide 15</vt:lpstr>
      <vt:lpstr>Slide 16</vt:lpstr>
      <vt:lpstr>Slide 17</vt:lpstr>
      <vt:lpstr>Slide 18</vt:lpstr>
      <vt:lpstr>Slide 19</vt:lpstr>
      <vt:lpstr>Slide 20</vt:lpstr>
      <vt:lpstr>Slide 21</vt:lpstr>
      <vt:lpstr>SIPPS and TGH</vt:lpstr>
      <vt:lpstr>TGH</vt:lpstr>
      <vt:lpstr>Suncoast Region CMH Targeted Case Management Agencies</vt:lpstr>
      <vt:lpstr>Stakeholders involved with client</vt:lpstr>
      <vt:lpstr>Multi-Disciplinary Team (MDT)</vt:lpstr>
      <vt:lpstr>Slide 27</vt:lpstr>
      <vt:lpstr>Other CFBHN CMH involvements</vt:lpstr>
      <vt:lpstr>CMH Accomplishments</vt:lpstr>
      <vt:lpstr>CMH future projects</vt:lpstr>
      <vt:lpstr>Have a Great 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CFBHN Children’s Mental Health</dc:title>
  <dc:creator>jcornett</dc:creator>
  <cp:lastModifiedBy>jcornett</cp:lastModifiedBy>
  <cp:revision>1200</cp:revision>
  <dcterms:created xsi:type="dcterms:W3CDTF">2011-11-16T17:41:24Z</dcterms:created>
  <dcterms:modified xsi:type="dcterms:W3CDTF">2013-05-30T13:17:32Z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0x0101007C43C6E1ABD4A1449F72DFCF170B65F2</vt:lpwstr>
  </property>
</Properties>
</file>